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90" r:id="rId2"/>
    <p:sldId id="291" r:id="rId3"/>
    <p:sldId id="298" r:id="rId4"/>
    <p:sldId id="296" r:id="rId5"/>
    <p:sldId id="299" r:id="rId6"/>
    <p:sldId id="293" r:id="rId7"/>
    <p:sldId id="300" r:id="rId8"/>
    <p:sldId id="297" r:id="rId9"/>
    <p:sldId id="294" r:id="rId10"/>
    <p:sldId id="295" r:id="rId11"/>
    <p:sldId id="301" r:id="rId12"/>
    <p:sldId id="302" r:id="rId13"/>
    <p:sldId id="303" r:id="rId14"/>
    <p:sldId id="304" r:id="rId15"/>
    <p:sldId id="261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D8608"/>
    <a:srgbClr val="151515"/>
    <a:srgbClr val="222222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05"/>
    <p:restoredTop sz="94510"/>
  </p:normalViewPr>
  <p:slideViewPr>
    <p:cSldViewPr snapToGrid="0" snapToObjects="1">
      <p:cViewPr varScale="1">
        <p:scale>
          <a:sx n="147" d="100"/>
          <a:sy n="147" d="100"/>
        </p:scale>
        <p:origin x="960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h2077/Desktop/trendlin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h2077/Desktop/trendlin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Sheet1!$A$1:$A$20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Sheet1!$B$1:$B$20</c:f>
              <c:numCache>
                <c:formatCode>General</c:formatCode>
                <c:ptCount val="20"/>
                <c:pt idx="0">
                  <c:v>2</c:v>
                </c:pt>
                <c:pt idx="1">
                  <c:v>2.1435469250725863</c:v>
                </c:pt>
                <c:pt idx="2">
                  <c:v>2.2973967099940702</c:v>
                </c:pt>
                <c:pt idx="3">
                  <c:v>2.4622888266898326</c:v>
                </c:pt>
                <c:pt idx="4">
                  <c:v>2.6390158215457884</c:v>
                </c:pt>
                <c:pt idx="5">
                  <c:v>2.8284271247461898</c:v>
                </c:pt>
                <c:pt idx="6">
                  <c:v>3.031433133020796</c:v>
                </c:pt>
                <c:pt idx="7">
                  <c:v>3.2490095854249419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  <c:pt idx="15">
                  <c:v>512</c:v>
                </c:pt>
                <c:pt idx="16">
                  <c:v>1024</c:v>
                </c:pt>
                <c:pt idx="17">
                  <c:v>2048</c:v>
                </c:pt>
                <c:pt idx="18">
                  <c:v>4096</c:v>
                </c:pt>
                <c:pt idx="19">
                  <c:v>8192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31-0149-B1A7-53943F1B71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4651231"/>
        <c:axId val="114652863"/>
      </c:lineChart>
      <c:catAx>
        <c:axId val="114651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4652863"/>
        <c:crosses val="autoZero"/>
        <c:auto val="1"/>
        <c:lblAlgn val="ctr"/>
        <c:lblOffset val="100"/>
        <c:noMultiLvlLbl val="0"/>
      </c:catAx>
      <c:valAx>
        <c:axId val="1146528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4651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Sheet2!$B$1:$B$21</c:f>
              <c:numCache>
                <c:formatCode>General</c:formatCode>
                <c:ptCount val="21"/>
                <c:pt idx="0">
                  <c:v>1.657</c:v>
                </c:pt>
                <c:pt idx="1">
                  <c:v>2.7456490000000002</c:v>
                </c:pt>
                <c:pt idx="2">
                  <c:v>4.549540393</c:v>
                </c:pt>
                <c:pt idx="3">
                  <c:v>7.538588431201001</c:v>
                </c:pt>
                <c:pt idx="4">
                  <c:v>12.491441030500059</c:v>
                </c:pt>
                <c:pt idx="5">
                  <c:v>20.698317787538599</c:v>
                </c:pt>
                <c:pt idx="6">
                  <c:v>34.297112573951459</c:v>
                </c:pt>
                <c:pt idx="7">
                  <c:v>56.83031553503757</c:v>
                </c:pt>
                <c:pt idx="8">
                  <c:v>94.167832841557257</c:v>
                </c:pt>
                <c:pt idx="9">
                  <c:v>156.03609901846039</c:v>
                </c:pt>
                <c:pt idx="10">
                  <c:v>258.55181607358884</c:v>
                </c:pt>
                <c:pt idx="11">
                  <c:v>428.42035923393678</c:v>
                </c:pt>
                <c:pt idx="12">
                  <c:v>709.89253525063327</c:v>
                </c:pt>
                <c:pt idx="13">
                  <c:v>1176.2919309102992</c:v>
                </c:pt>
                <c:pt idx="14">
                  <c:v>1949.1157295183659</c:v>
                </c:pt>
                <c:pt idx="15">
                  <c:v>3229.6847638119325</c:v>
                </c:pt>
                <c:pt idx="16">
                  <c:v>5351.5876536363721</c:v>
                </c:pt>
                <c:pt idx="17">
                  <c:v>8867.58074207547</c:v>
                </c:pt>
                <c:pt idx="18">
                  <c:v>14693.581289619051</c:v>
                </c:pt>
                <c:pt idx="19">
                  <c:v>24347.26419689877</c:v>
                </c:pt>
                <c:pt idx="20">
                  <c:v>40343.41677426127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5E-6E4C-85F9-F232877DD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4247023"/>
        <c:axId val="113349263"/>
      </c:lineChart>
      <c:catAx>
        <c:axId val="114247023"/>
        <c:scaling>
          <c:orientation val="minMax"/>
        </c:scaling>
        <c:delete val="1"/>
        <c:axPos val="b"/>
        <c:majorTickMark val="none"/>
        <c:minorTickMark val="none"/>
        <c:tickLblPos val="nextTo"/>
        <c:crossAx val="113349263"/>
        <c:crosses val="autoZero"/>
        <c:auto val="1"/>
        <c:lblAlgn val="ctr"/>
        <c:lblOffset val="100"/>
        <c:noMultiLvlLbl val="0"/>
      </c:catAx>
      <c:valAx>
        <c:axId val="1133492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4247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Sheet2!$C$1:$C$21</c:f>
              <c:numCache>
                <c:formatCode>General</c:formatCode>
                <c:ptCount val="21"/>
                <c:pt idx="0">
                  <c:v>2.964</c:v>
                </c:pt>
                <c:pt idx="1">
                  <c:v>8.7852960000000007</c:v>
                </c:pt>
                <c:pt idx="2">
                  <c:v>26.039617344000003</c:v>
                </c:pt>
                <c:pt idx="3">
                  <c:v>77.181425807616009</c:v>
                </c:pt>
                <c:pt idx="4">
                  <c:v>228.76574609377386</c:v>
                </c:pt>
                <c:pt idx="5">
                  <c:v>678.06167142194579</c:v>
                </c:pt>
                <c:pt idx="6">
                  <c:v>2009.7747940946472</c:v>
                </c:pt>
                <c:pt idx="7">
                  <c:v>5956.9724896965345</c:v>
                </c:pt>
                <c:pt idx="8">
                  <c:v>17656.466459460527</c:v>
                </c:pt>
                <c:pt idx="9">
                  <c:v>52333.766585841011</c:v>
                </c:pt>
                <c:pt idx="10">
                  <c:v>155117.28416043276</c:v>
                </c:pt>
                <c:pt idx="11">
                  <c:v>459767.6302515227</c:v>
                </c:pt>
                <c:pt idx="12">
                  <c:v>1362751.2560655132</c:v>
                </c:pt>
                <c:pt idx="13">
                  <c:v>4039194.7229781817</c:v>
                </c:pt>
                <c:pt idx="14">
                  <c:v>11972173.15890733</c:v>
                </c:pt>
                <c:pt idx="15">
                  <c:v>35485521.243001327</c:v>
                </c:pt>
                <c:pt idx="16">
                  <c:v>105179084.96425593</c:v>
                </c:pt>
                <c:pt idx="17">
                  <c:v>311750807.83405459</c:v>
                </c:pt>
                <c:pt idx="18">
                  <c:v>924029394.42013788</c:v>
                </c:pt>
                <c:pt idx="19">
                  <c:v>2738823125.0612888</c:v>
                </c:pt>
                <c:pt idx="20">
                  <c:v>8117871742.6816597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70-3A46-98F4-3D1E01A582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247775"/>
        <c:axId val="112703471"/>
      </c:lineChart>
      <c:catAx>
        <c:axId val="155247775"/>
        <c:scaling>
          <c:orientation val="minMax"/>
        </c:scaling>
        <c:delete val="1"/>
        <c:axPos val="b"/>
        <c:majorTickMark val="none"/>
        <c:minorTickMark val="none"/>
        <c:tickLblPos val="nextTo"/>
        <c:crossAx val="112703471"/>
        <c:crosses val="autoZero"/>
        <c:auto val="1"/>
        <c:lblAlgn val="ctr"/>
        <c:lblOffset val="100"/>
        <c:noMultiLvlLbl val="0"/>
      </c:catAx>
      <c:valAx>
        <c:axId val="11270347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5247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7DEF7-B7D3-4907-A942-C27C42934036}" type="datetimeFigureOut">
              <a:rPr lang="en-US" smtClean="0"/>
              <a:t>9/24/19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7E8F2-4ECA-470B-8C0D-87F6DF487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189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223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206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952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839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04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043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25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53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870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46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11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780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F965E-6B92-5943-9686-3E2AAC3E0EF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67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8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2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05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94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14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85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17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7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98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80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2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5472B-22D3-BC4C-9FD4-5334A8EB91C5}" type="datetimeFigureOut">
              <a:rPr lang="en-US" smtClean="0"/>
              <a:t>9/24/19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EEAA7-F9E0-974A-A4A5-28D0B6F45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1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434" y="1218756"/>
            <a:ext cx="1450428" cy="1164910"/>
          </a:xfrm>
          <a:prstGeom prst="rect">
            <a:avLst/>
          </a:prstGeom>
        </p:spPr>
      </p:pic>
      <p:sp>
        <p:nvSpPr>
          <p:cNvPr id="4" name="Heart 3"/>
          <p:cNvSpPr/>
          <p:nvPr/>
        </p:nvSpPr>
        <p:spPr>
          <a:xfrm>
            <a:off x="3830252" y="1240735"/>
            <a:ext cx="1316350" cy="1120952"/>
          </a:xfrm>
          <a:prstGeom prst="hear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992" y="1240735"/>
            <a:ext cx="1145288" cy="112095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674427" y="3552168"/>
            <a:ext cx="6201559" cy="8464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KIM HINDART</a:t>
            </a:r>
          </a:p>
          <a:p>
            <a:pPr algn="l"/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CHIEF SECURITY OFFICER / DATA PROTECTION OFFICER</a:t>
            </a:r>
          </a:p>
          <a:p>
            <a:pPr algn="l"/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@Hindart</a:t>
            </a:r>
          </a:p>
        </p:txBody>
      </p:sp>
    </p:spTree>
    <p:extLst>
      <p:ext uri="{BB962C8B-B14F-4D97-AF65-F5344CB8AC3E}">
        <p14:creationId xmlns:p14="http://schemas.microsoft.com/office/powerpoint/2010/main" val="1029238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D3CC68-73B0-0D41-A540-7BC0970D6F7C}"/>
              </a:ext>
            </a:extLst>
          </p:cNvPr>
          <p:cNvSpPr/>
          <p:nvPr/>
        </p:nvSpPr>
        <p:spPr>
          <a:xfrm>
            <a:off x="5098942" y="213396"/>
            <a:ext cx="3804834" cy="1754889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v-SE" dirty="0"/>
              <a:t>Project X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FA8DE00-0E03-B946-A2F9-6D3F5BBFAC49}"/>
              </a:ext>
            </a:extLst>
          </p:cNvPr>
          <p:cNvSpPr/>
          <p:nvPr/>
        </p:nvSpPr>
        <p:spPr>
          <a:xfrm>
            <a:off x="1071154" y="409303"/>
            <a:ext cx="1889760" cy="6792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/>
              <a:t>Prod</a:t>
            </a:r>
            <a:r>
              <a:rPr lang="sv-SE" dirty="0"/>
              <a:t> </a:t>
            </a:r>
            <a:r>
              <a:rPr lang="sv-SE" dirty="0" err="1"/>
              <a:t>Env</a:t>
            </a:r>
            <a:endParaRPr lang="sv-SE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16AA024-125A-684E-8266-A098C4CBA9CC}"/>
              </a:ext>
            </a:extLst>
          </p:cNvPr>
          <p:cNvSpPr/>
          <p:nvPr/>
        </p:nvSpPr>
        <p:spPr>
          <a:xfrm>
            <a:off x="1828799" y="1088571"/>
            <a:ext cx="1132115" cy="5747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/>
              <a:t>Volumes</a:t>
            </a:r>
            <a:endParaRPr lang="sv-SE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F3D3CEE-60C0-CD4F-8458-ED36F7416903}"/>
              </a:ext>
            </a:extLst>
          </p:cNvPr>
          <p:cNvSpPr/>
          <p:nvPr/>
        </p:nvSpPr>
        <p:spPr>
          <a:xfrm>
            <a:off x="5551712" y="1088571"/>
            <a:ext cx="1132115" cy="5747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/>
              <a:t>Volumes</a:t>
            </a:r>
            <a:endParaRPr lang="sv-SE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6C21018-A133-4646-82C9-5B5177816083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2960914" y="1375954"/>
            <a:ext cx="25907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0FF990B-6343-0F41-9F36-B3392DF09298}"/>
              </a:ext>
            </a:extLst>
          </p:cNvPr>
          <p:cNvSpPr txBox="1"/>
          <p:nvPr/>
        </p:nvSpPr>
        <p:spPr>
          <a:xfrm>
            <a:off x="3592289" y="1041308"/>
            <a:ext cx="10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Snapshot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0D72F-ED53-594E-AE88-7118028EDECD}"/>
              </a:ext>
            </a:extLst>
          </p:cNvPr>
          <p:cNvSpPr/>
          <p:nvPr/>
        </p:nvSpPr>
        <p:spPr>
          <a:xfrm>
            <a:off x="5098942" y="2140352"/>
            <a:ext cx="3804834" cy="1754889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v-SE" dirty="0"/>
              <a:t>Project 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638D906-C078-0A40-B94C-652A62D9AFF5}"/>
              </a:ext>
            </a:extLst>
          </p:cNvPr>
          <p:cNvCxnSpPr>
            <a:cxnSpLocks/>
            <a:stCxn id="5" idx="2"/>
            <a:endCxn id="14" idx="1"/>
          </p:cNvCxnSpPr>
          <p:nvPr/>
        </p:nvCxnSpPr>
        <p:spPr>
          <a:xfrm>
            <a:off x="2394857" y="1663337"/>
            <a:ext cx="3156855" cy="14675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F1DBD99-5097-1D41-ADAA-937DF10F8891}"/>
              </a:ext>
            </a:extLst>
          </p:cNvPr>
          <p:cNvSpPr/>
          <p:nvPr/>
        </p:nvSpPr>
        <p:spPr>
          <a:xfrm>
            <a:off x="5551712" y="2843460"/>
            <a:ext cx="1132115" cy="5747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/>
              <a:t>Volumes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7446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FF89A-8445-8545-9C24-8D75AD949AD6}"/>
              </a:ext>
            </a:extLst>
          </p:cNvPr>
          <p:cNvSpPr txBox="1"/>
          <p:nvPr/>
        </p:nvSpPr>
        <p:spPr>
          <a:xfrm>
            <a:off x="1105988" y="2048530"/>
            <a:ext cx="7467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err="1"/>
              <a:t>Code</a:t>
            </a:r>
            <a:r>
              <a:rPr lang="sv-SE" sz="2800" dirty="0"/>
              <a:t> </a:t>
            </a:r>
            <a:r>
              <a:rPr lang="sv-SE" sz="2800" dirty="0" err="1"/>
              <a:t>optimization</a:t>
            </a:r>
            <a:r>
              <a:rPr lang="sv-SE" sz="2800" dirty="0"/>
              <a:t> </a:t>
            </a:r>
            <a:r>
              <a:rPr lang="sv-SE" sz="2800" dirty="0" err="1"/>
              <a:t>reduced</a:t>
            </a:r>
            <a:r>
              <a:rPr lang="sv-SE" sz="2800" dirty="0"/>
              <a:t> </a:t>
            </a:r>
            <a:r>
              <a:rPr lang="sv-SE" sz="2800" dirty="0" err="1"/>
              <a:t>power</a:t>
            </a:r>
            <a:r>
              <a:rPr lang="sv-SE" sz="2800" dirty="0"/>
              <a:t> </a:t>
            </a:r>
            <a:r>
              <a:rPr lang="sv-SE" sz="2800" dirty="0" err="1"/>
              <a:t>need</a:t>
            </a:r>
            <a:r>
              <a:rPr lang="sv-SE" sz="2800" dirty="0"/>
              <a:t> </a:t>
            </a:r>
            <a:r>
              <a:rPr lang="sv-SE" sz="2800" dirty="0" err="1"/>
              <a:t>with</a:t>
            </a:r>
            <a:r>
              <a:rPr lang="sv-SE" sz="2800" dirty="0"/>
              <a:t> 35 %</a:t>
            </a:r>
          </a:p>
        </p:txBody>
      </p:sp>
    </p:spTree>
    <p:extLst>
      <p:ext uri="{BB962C8B-B14F-4D97-AF65-F5344CB8AC3E}">
        <p14:creationId xmlns:p14="http://schemas.microsoft.com/office/powerpoint/2010/main" val="3613025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FF89A-8445-8545-9C24-8D75AD949AD6}"/>
              </a:ext>
            </a:extLst>
          </p:cNvPr>
          <p:cNvSpPr txBox="1"/>
          <p:nvPr/>
        </p:nvSpPr>
        <p:spPr>
          <a:xfrm>
            <a:off x="1445622" y="2048530"/>
            <a:ext cx="7017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Bugs </a:t>
            </a:r>
            <a:r>
              <a:rPr lang="sv-SE" sz="2800" dirty="0" err="1"/>
              <a:t>caused</a:t>
            </a:r>
            <a:r>
              <a:rPr lang="sv-SE" sz="2800" dirty="0"/>
              <a:t> 96 % </a:t>
            </a:r>
            <a:r>
              <a:rPr lang="sv-SE" sz="2800" dirty="0" err="1"/>
              <a:t>of</a:t>
            </a:r>
            <a:r>
              <a:rPr lang="sv-SE" sz="2800" dirty="0"/>
              <a:t> </a:t>
            </a:r>
            <a:r>
              <a:rPr lang="sv-SE" sz="2800" dirty="0" err="1"/>
              <a:t>excessive</a:t>
            </a:r>
            <a:r>
              <a:rPr lang="sv-SE" sz="2800" dirty="0"/>
              <a:t> </a:t>
            </a:r>
            <a:r>
              <a:rPr lang="sv-SE" sz="2800" dirty="0" err="1"/>
              <a:t>power</a:t>
            </a:r>
            <a:r>
              <a:rPr lang="sv-SE" sz="2800" dirty="0"/>
              <a:t> </a:t>
            </a:r>
            <a:r>
              <a:rPr lang="sv-SE" sz="2800" dirty="0" err="1"/>
              <a:t>demands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076865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FF89A-8445-8545-9C24-8D75AD949AD6}"/>
              </a:ext>
            </a:extLst>
          </p:cNvPr>
          <p:cNvSpPr txBox="1"/>
          <p:nvPr/>
        </p:nvSpPr>
        <p:spPr>
          <a:xfrm>
            <a:off x="1692009" y="2048530"/>
            <a:ext cx="6034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/>
              <a:t>Review </a:t>
            </a:r>
            <a:r>
              <a:rPr lang="sv-SE" sz="2800" dirty="0" err="1"/>
              <a:t>things</a:t>
            </a:r>
            <a:r>
              <a:rPr lang="sv-SE" sz="2800" dirty="0"/>
              <a:t> </a:t>
            </a:r>
            <a:r>
              <a:rPr lang="sv-SE" sz="2800" dirty="0" err="1"/>
              <a:t>that</a:t>
            </a:r>
            <a:r>
              <a:rPr lang="sv-SE" sz="2800" dirty="0"/>
              <a:t> </a:t>
            </a:r>
            <a:r>
              <a:rPr lang="sv-SE" sz="2800" dirty="0" err="1"/>
              <a:t>will</a:t>
            </a:r>
            <a:r>
              <a:rPr lang="sv-SE" sz="2800" dirty="0"/>
              <a:t> be </a:t>
            </a:r>
            <a:r>
              <a:rPr lang="sv-SE" sz="2800" dirty="0" err="1"/>
              <a:t>repeated</a:t>
            </a:r>
            <a:r>
              <a:rPr lang="sv-SE" sz="2800" dirty="0"/>
              <a:t> a </a:t>
            </a:r>
            <a:r>
              <a:rPr lang="sv-SE" sz="2800" dirty="0" err="1"/>
              <a:t>lot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194217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FF89A-8445-8545-9C24-8D75AD949AD6}"/>
              </a:ext>
            </a:extLst>
          </p:cNvPr>
          <p:cNvSpPr txBox="1"/>
          <p:nvPr/>
        </p:nvSpPr>
        <p:spPr>
          <a:xfrm>
            <a:off x="3020551" y="2048530"/>
            <a:ext cx="3377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 err="1"/>
              <a:t>Commit</a:t>
            </a:r>
            <a:r>
              <a:rPr lang="sv-SE" sz="2800" dirty="0"/>
              <a:t> </a:t>
            </a:r>
            <a:r>
              <a:rPr lang="sv-SE" sz="2800" dirty="0" err="1"/>
              <a:t>more</a:t>
            </a:r>
            <a:r>
              <a:rPr lang="sv-SE" sz="2800" dirty="0"/>
              <a:t> to RAM</a:t>
            </a:r>
          </a:p>
        </p:txBody>
      </p:sp>
    </p:spTree>
    <p:extLst>
      <p:ext uri="{BB962C8B-B14F-4D97-AF65-F5344CB8AC3E}">
        <p14:creationId xmlns:p14="http://schemas.microsoft.com/office/powerpoint/2010/main" val="133873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634" y="2080353"/>
            <a:ext cx="5297652" cy="96704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917983" y="3782391"/>
            <a:ext cx="4887784" cy="85725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200" err="1">
                <a:latin typeface="Arial"/>
                <a:cs typeface="Arial"/>
              </a:rPr>
              <a:t>www.citynetwork.se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35120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F135A3F-A410-F243-B934-C93CDB9195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2591343"/>
              </p:ext>
            </p:extLst>
          </p:nvPr>
        </p:nvGraphicFramePr>
        <p:xfrm>
          <a:off x="679269" y="252549"/>
          <a:ext cx="8038011" cy="3944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7019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165878-0127-BC40-9E56-99C346467C40}"/>
              </a:ext>
            </a:extLst>
          </p:cNvPr>
          <p:cNvSpPr txBox="1"/>
          <p:nvPr/>
        </p:nvSpPr>
        <p:spPr>
          <a:xfrm>
            <a:off x="2795451" y="1040821"/>
            <a:ext cx="35530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err="1"/>
              <a:t>Sample</a:t>
            </a:r>
            <a:r>
              <a:rPr lang="sv-SE" sz="2800" dirty="0"/>
              <a:t> </a:t>
            </a:r>
            <a:r>
              <a:rPr lang="sv-SE" sz="2800" dirty="0" err="1"/>
              <a:t>cases</a:t>
            </a:r>
            <a:r>
              <a:rPr lang="sv-SE" sz="2800" dirty="0"/>
              <a:t>:</a:t>
            </a:r>
          </a:p>
          <a:p>
            <a:pPr algn="ctr"/>
            <a:endParaRPr lang="sv-SE" sz="2800" dirty="0"/>
          </a:p>
          <a:p>
            <a:pPr algn="ctr"/>
            <a:r>
              <a:rPr lang="sv-SE" sz="2800" dirty="0"/>
              <a:t>E-Store</a:t>
            </a:r>
          </a:p>
          <a:p>
            <a:pPr algn="ctr"/>
            <a:endParaRPr lang="sv-SE" sz="2800" dirty="0"/>
          </a:p>
          <a:p>
            <a:pPr algn="ctr"/>
            <a:r>
              <a:rPr lang="sv-SE" sz="2800" dirty="0"/>
              <a:t>Internet bank</a:t>
            </a:r>
          </a:p>
        </p:txBody>
      </p:sp>
    </p:spTree>
    <p:extLst>
      <p:ext uri="{BB962C8B-B14F-4D97-AF65-F5344CB8AC3E}">
        <p14:creationId xmlns:p14="http://schemas.microsoft.com/office/powerpoint/2010/main" val="3892965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165878-0127-BC40-9E56-99C346467C40}"/>
              </a:ext>
            </a:extLst>
          </p:cNvPr>
          <p:cNvSpPr txBox="1"/>
          <p:nvPr/>
        </p:nvSpPr>
        <p:spPr>
          <a:xfrm>
            <a:off x="2795451" y="1040821"/>
            <a:ext cx="35530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err="1"/>
              <a:t>Sample</a:t>
            </a:r>
            <a:r>
              <a:rPr lang="sv-SE" sz="2800" dirty="0"/>
              <a:t> </a:t>
            </a:r>
            <a:r>
              <a:rPr lang="sv-SE" sz="2800" dirty="0" err="1"/>
              <a:t>cases</a:t>
            </a:r>
            <a:r>
              <a:rPr lang="sv-SE" sz="2800" dirty="0"/>
              <a:t>:</a:t>
            </a:r>
          </a:p>
          <a:p>
            <a:pPr algn="ctr"/>
            <a:endParaRPr lang="sv-SE" sz="2800" dirty="0"/>
          </a:p>
          <a:p>
            <a:pPr algn="ctr"/>
            <a:r>
              <a:rPr lang="sv-SE" sz="2800" dirty="0" err="1"/>
              <a:t>We</a:t>
            </a:r>
            <a:r>
              <a:rPr lang="sv-SE" sz="2800" dirty="0"/>
              <a:t> </a:t>
            </a:r>
            <a:r>
              <a:rPr lang="sv-SE" sz="2800" dirty="0" err="1"/>
              <a:t>added</a:t>
            </a:r>
            <a:r>
              <a:rPr lang="sv-SE" sz="2800" dirty="0"/>
              <a:t> Data lakes and </a:t>
            </a:r>
            <a:r>
              <a:rPr lang="sv-SE" sz="2800" dirty="0" err="1"/>
              <a:t>Machine</a:t>
            </a:r>
            <a:r>
              <a:rPr lang="sv-SE" sz="2800" dirty="0"/>
              <a:t> </a:t>
            </a:r>
            <a:r>
              <a:rPr lang="sv-SE" sz="2800" dirty="0" err="1"/>
              <a:t>learning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27403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AB6D36F-A781-C643-BC77-1CA98A287E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143845"/>
              </p:ext>
            </p:extLst>
          </p:nvPr>
        </p:nvGraphicFramePr>
        <p:xfrm>
          <a:off x="557349" y="162959"/>
          <a:ext cx="8342811" cy="4217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707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1AC4FE9-BD6F-2341-AA80-61E1C69F80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79285"/>
              </p:ext>
            </p:extLst>
          </p:nvPr>
        </p:nvGraphicFramePr>
        <p:xfrm>
          <a:off x="391885" y="130629"/>
          <a:ext cx="8560525" cy="4345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51495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165878-0127-BC40-9E56-99C346467C40}"/>
              </a:ext>
            </a:extLst>
          </p:cNvPr>
          <p:cNvSpPr txBox="1"/>
          <p:nvPr/>
        </p:nvSpPr>
        <p:spPr>
          <a:xfrm>
            <a:off x="2795451" y="586591"/>
            <a:ext cx="35530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err="1"/>
              <a:t>Storage</a:t>
            </a:r>
            <a:r>
              <a:rPr lang="sv-SE" sz="2800" dirty="0"/>
              <a:t> I/O</a:t>
            </a:r>
          </a:p>
          <a:p>
            <a:pPr algn="ctr"/>
            <a:r>
              <a:rPr lang="sv-SE" sz="2800" dirty="0"/>
              <a:t>&gt;</a:t>
            </a:r>
          </a:p>
          <a:p>
            <a:pPr algn="ctr"/>
            <a:r>
              <a:rPr lang="sv-SE" sz="2800" dirty="0"/>
              <a:t>GPU </a:t>
            </a:r>
            <a:r>
              <a:rPr lang="sv-SE" sz="2800" dirty="0" err="1"/>
              <a:t>Cycles</a:t>
            </a:r>
            <a:endParaRPr lang="sv-SE" sz="2800" dirty="0"/>
          </a:p>
          <a:p>
            <a:pPr algn="ctr"/>
            <a:r>
              <a:rPr lang="sv-SE" sz="2800" dirty="0"/>
              <a:t>&gt;</a:t>
            </a:r>
          </a:p>
          <a:p>
            <a:pPr algn="ctr"/>
            <a:r>
              <a:rPr lang="sv-SE" sz="2800" dirty="0"/>
              <a:t>CPU </a:t>
            </a:r>
            <a:r>
              <a:rPr lang="sv-SE" sz="2800" dirty="0" err="1"/>
              <a:t>Cycles</a:t>
            </a:r>
            <a:endParaRPr lang="sv-SE" sz="2800" dirty="0"/>
          </a:p>
          <a:p>
            <a:pPr algn="ctr"/>
            <a:r>
              <a:rPr lang="sv-SE" sz="2800" dirty="0"/>
              <a:t>&gt;</a:t>
            </a:r>
          </a:p>
          <a:p>
            <a:pPr algn="ctr"/>
            <a:r>
              <a:rPr lang="sv-SE" sz="2800" dirty="0"/>
              <a:t>RAM I/O</a:t>
            </a:r>
          </a:p>
          <a:p>
            <a:pPr algn="ctr"/>
            <a:r>
              <a:rPr lang="sv-SE" sz="2800" dirty="0"/>
              <a:t>&gt;</a:t>
            </a:r>
          </a:p>
          <a:p>
            <a:pPr algn="ctr"/>
            <a:r>
              <a:rPr lang="sv-SE" sz="2800" dirty="0" err="1"/>
              <a:t>Networking</a:t>
            </a:r>
            <a:r>
              <a:rPr lang="sv-S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2337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165878-0127-BC40-9E56-99C346467C40}"/>
              </a:ext>
            </a:extLst>
          </p:cNvPr>
          <p:cNvSpPr txBox="1"/>
          <p:nvPr/>
        </p:nvSpPr>
        <p:spPr>
          <a:xfrm>
            <a:off x="2795451" y="586591"/>
            <a:ext cx="35530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/>
              <a:t>GPU </a:t>
            </a:r>
            <a:r>
              <a:rPr lang="sv-SE" sz="2800" dirty="0" err="1"/>
              <a:t>Cycles</a:t>
            </a:r>
            <a:endParaRPr lang="sv-SE" sz="2800" dirty="0"/>
          </a:p>
          <a:p>
            <a:pPr algn="ctr"/>
            <a:r>
              <a:rPr lang="sv-SE" sz="2800" dirty="0"/>
              <a:t>&gt;</a:t>
            </a:r>
          </a:p>
          <a:p>
            <a:pPr algn="ctr"/>
            <a:r>
              <a:rPr lang="sv-SE" sz="2800" dirty="0" err="1"/>
              <a:t>Storage</a:t>
            </a:r>
            <a:r>
              <a:rPr lang="sv-SE" sz="2800" dirty="0"/>
              <a:t> I/O</a:t>
            </a:r>
          </a:p>
          <a:p>
            <a:pPr algn="ctr"/>
            <a:r>
              <a:rPr lang="sv-SE" sz="2800" dirty="0"/>
              <a:t>&gt;&gt;&gt;</a:t>
            </a:r>
          </a:p>
          <a:p>
            <a:pPr algn="ctr"/>
            <a:r>
              <a:rPr lang="sv-SE" sz="2800" dirty="0"/>
              <a:t>CPU </a:t>
            </a:r>
            <a:r>
              <a:rPr lang="sv-SE" sz="2800" dirty="0" err="1"/>
              <a:t>Cycles</a:t>
            </a:r>
            <a:endParaRPr lang="sv-SE" sz="2800" dirty="0"/>
          </a:p>
          <a:p>
            <a:pPr algn="ctr"/>
            <a:r>
              <a:rPr lang="sv-SE" sz="2800" dirty="0"/>
              <a:t>&gt;</a:t>
            </a:r>
          </a:p>
          <a:p>
            <a:pPr algn="ctr"/>
            <a:r>
              <a:rPr lang="sv-SE" sz="2800" dirty="0"/>
              <a:t>RAM I/O</a:t>
            </a:r>
          </a:p>
          <a:p>
            <a:pPr algn="ctr"/>
            <a:r>
              <a:rPr lang="sv-SE" sz="2800" dirty="0"/>
              <a:t>&gt;</a:t>
            </a:r>
          </a:p>
          <a:p>
            <a:pPr algn="ctr"/>
            <a:r>
              <a:rPr lang="sv-SE" sz="2800" dirty="0" err="1"/>
              <a:t>Networking</a:t>
            </a:r>
            <a:r>
              <a:rPr lang="sv-S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020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D3CC68-73B0-0D41-A540-7BC0970D6F7C}"/>
              </a:ext>
            </a:extLst>
          </p:cNvPr>
          <p:cNvSpPr/>
          <p:nvPr/>
        </p:nvSpPr>
        <p:spPr>
          <a:xfrm>
            <a:off x="5098942" y="213396"/>
            <a:ext cx="3804834" cy="1754889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v-SE" dirty="0"/>
              <a:t>Project X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60865" cy="51435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947" y="4598519"/>
            <a:ext cx="1130524" cy="206369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FA8DE00-0E03-B946-A2F9-6D3F5BBFAC49}"/>
              </a:ext>
            </a:extLst>
          </p:cNvPr>
          <p:cNvSpPr/>
          <p:nvPr/>
        </p:nvSpPr>
        <p:spPr>
          <a:xfrm>
            <a:off x="1071154" y="409303"/>
            <a:ext cx="1889760" cy="6792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/>
              <a:t>Prod</a:t>
            </a:r>
            <a:r>
              <a:rPr lang="sv-SE" dirty="0"/>
              <a:t> </a:t>
            </a:r>
            <a:r>
              <a:rPr lang="sv-SE" dirty="0" err="1"/>
              <a:t>Env</a:t>
            </a:r>
            <a:endParaRPr lang="sv-SE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16AA024-125A-684E-8266-A098C4CBA9CC}"/>
              </a:ext>
            </a:extLst>
          </p:cNvPr>
          <p:cNvSpPr/>
          <p:nvPr/>
        </p:nvSpPr>
        <p:spPr>
          <a:xfrm>
            <a:off x="1828799" y="1088571"/>
            <a:ext cx="1132115" cy="5747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/>
              <a:t>Volumes</a:t>
            </a:r>
            <a:endParaRPr lang="sv-SE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F3D3CEE-60C0-CD4F-8458-ED36F7416903}"/>
              </a:ext>
            </a:extLst>
          </p:cNvPr>
          <p:cNvSpPr/>
          <p:nvPr/>
        </p:nvSpPr>
        <p:spPr>
          <a:xfrm>
            <a:off x="5551712" y="1088571"/>
            <a:ext cx="1132115" cy="5747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/>
              <a:t>Volumes</a:t>
            </a:r>
            <a:endParaRPr lang="sv-SE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6C21018-A133-4646-82C9-5B5177816083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2960914" y="1375954"/>
            <a:ext cx="25907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0FF990B-6343-0F41-9F36-B3392DF09298}"/>
              </a:ext>
            </a:extLst>
          </p:cNvPr>
          <p:cNvSpPr txBox="1"/>
          <p:nvPr/>
        </p:nvSpPr>
        <p:spPr>
          <a:xfrm>
            <a:off x="3592289" y="1041308"/>
            <a:ext cx="10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Snapshot</a:t>
            </a:r>
          </a:p>
        </p:txBody>
      </p:sp>
    </p:spTree>
    <p:extLst>
      <p:ext uri="{BB962C8B-B14F-4D97-AF65-F5344CB8AC3E}">
        <p14:creationId xmlns:p14="http://schemas.microsoft.com/office/powerpoint/2010/main" val="164112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4218</TotalTime>
  <Words>124</Words>
  <Application>Microsoft Macintosh PowerPoint</Application>
  <PresentationFormat>On-screen Show (16:9)</PresentationFormat>
  <Paragraphs>59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</dc:creator>
  <cp:lastModifiedBy>Microsoft Office User</cp:lastModifiedBy>
  <cp:revision>106</cp:revision>
  <dcterms:created xsi:type="dcterms:W3CDTF">2015-06-01T08:18:51Z</dcterms:created>
  <dcterms:modified xsi:type="dcterms:W3CDTF">2019-09-24T11:00:38Z</dcterms:modified>
</cp:coreProperties>
</file>